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58" r:id="rId4"/>
    <p:sldId id="278" r:id="rId5"/>
    <p:sldId id="279" r:id="rId6"/>
    <p:sldId id="270" r:id="rId7"/>
    <p:sldId id="271" r:id="rId8"/>
    <p:sldId id="272" r:id="rId9"/>
    <p:sldId id="281" r:id="rId10"/>
    <p:sldId id="273" r:id="rId11"/>
    <p:sldId id="268" r:id="rId12"/>
    <p:sldId id="263" r:id="rId13"/>
    <p:sldId id="287" r:id="rId14"/>
    <p:sldId id="285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2F57E-4C6B-47CB-9018-610330484462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B954B-D116-4F54-AD5D-F3862842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D57A0-558D-474E-9D8D-C4E09BCE228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0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D57A0-558D-474E-9D8D-C4E09BCE228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0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BD2C-BF82-4445-BB00-2DE592197C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7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___Microsoft_PowerPoint1.ppt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ЭКСПОРТНОГО ПОТЕНЦИАЛА АПК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КУЗБАССА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esktop\Шапка сай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37112"/>
            <a:ext cx="813867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Балаганская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Евгения Николаевна</a:t>
            </a:r>
            <a:r>
              <a:rPr lang="ru-RU" sz="24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тренер </a:t>
            </a: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Школы экспорта РЭЦ в Кемеровской области, </a:t>
            </a:r>
            <a:endParaRPr lang="ru-RU" sz="2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аместитель начальника </a:t>
            </a: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Центра международных 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отношений</a:t>
            </a:r>
          </a:p>
          <a:p>
            <a:endParaRPr lang="ru-RU" sz="2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20.06.2019 г.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9E04F1A-6E9C-494E-902A-BC924AA3402C}"/>
              </a:ext>
            </a:extLst>
          </p:cNvPr>
          <p:cNvCxnSpPr/>
          <p:nvPr/>
        </p:nvCxnSpPr>
        <p:spPr>
          <a:xfrm>
            <a:off x="1337141" y="3569987"/>
            <a:ext cx="639947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8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Прямоугольник 142"/>
          <p:cNvSpPr/>
          <p:nvPr/>
        </p:nvSpPr>
        <p:spPr>
          <a:xfrm>
            <a:off x="0" y="5900548"/>
            <a:ext cx="8572485" cy="957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13054" y="709056"/>
            <a:ext cx="2929235" cy="957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192688" cy="504056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+mn-lt"/>
                <a:cs typeface="Helvetica" panose="020B0604020202020204" pitchFamily="34" charset="0"/>
              </a:rPr>
              <a:t>ОБЩАЯ СХЕМА </a:t>
            </a:r>
            <a:br>
              <a:rPr lang="ru-RU" sz="1200" dirty="0" smtClean="0">
                <a:latin typeface="+mn-lt"/>
                <a:cs typeface="Helvetica" panose="020B0604020202020204" pitchFamily="34" charset="0"/>
              </a:rPr>
            </a:br>
            <a:r>
              <a:rPr lang="ru-RU" sz="1200" dirty="0" smtClean="0">
                <a:latin typeface="+mn-lt"/>
                <a:cs typeface="Helvetica" panose="020B0604020202020204" pitchFamily="34" charset="0"/>
              </a:rPr>
              <a:t>ГОСУДАРСТВЕННОЙ ПОДДЕРЖКИ</a:t>
            </a:r>
            <a:endParaRPr lang="ru-RU" sz="1200" dirty="0">
              <a:latin typeface="+mn-lt"/>
            </a:endParaRPr>
          </a:p>
        </p:txBody>
      </p:sp>
      <p:sp>
        <p:nvSpPr>
          <p:cNvPr id="92" name="Freeform 55"/>
          <p:cNvSpPr>
            <a:spLocks/>
          </p:cNvSpPr>
          <p:nvPr/>
        </p:nvSpPr>
        <p:spPr bwMode="auto">
          <a:xfrm>
            <a:off x="251520" y="1056751"/>
            <a:ext cx="477837" cy="5443970"/>
          </a:xfrm>
          <a:custGeom>
            <a:avLst/>
            <a:gdLst>
              <a:gd name="T0" fmla="*/ 775 w 1329"/>
              <a:gd name="T1" fmla="*/ 0 h 10370"/>
              <a:gd name="T2" fmla="*/ 1329 w 1329"/>
              <a:gd name="T3" fmla="*/ 0 h 10370"/>
              <a:gd name="T4" fmla="*/ 1329 w 1329"/>
              <a:gd name="T5" fmla="*/ 10370 h 10370"/>
              <a:gd name="T6" fmla="*/ 664 w 1329"/>
              <a:gd name="T7" fmla="*/ 10370 h 10370"/>
              <a:gd name="T8" fmla="*/ 0 w 1329"/>
              <a:gd name="T9" fmla="*/ 10370 h 10370"/>
              <a:gd name="T10" fmla="*/ 0 w 1329"/>
              <a:gd name="T11" fmla="*/ 0 h 10370"/>
              <a:gd name="T12" fmla="*/ 520 w 1329"/>
              <a:gd name="T13" fmla="*/ 0 h 10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9" h="10370">
                <a:moveTo>
                  <a:pt x="775" y="0"/>
                </a:moveTo>
                <a:lnTo>
                  <a:pt x="1329" y="0"/>
                </a:lnTo>
                <a:lnTo>
                  <a:pt x="1329" y="10370"/>
                </a:lnTo>
                <a:lnTo>
                  <a:pt x="664" y="10370"/>
                </a:lnTo>
                <a:lnTo>
                  <a:pt x="0" y="10370"/>
                </a:lnTo>
                <a:lnTo>
                  <a:pt x="0" y="0"/>
                </a:lnTo>
                <a:lnTo>
                  <a:pt x="520" y="0"/>
                </a:lnTo>
              </a:path>
            </a:pathLst>
          </a:custGeom>
          <a:noFill/>
          <a:ln w="17463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Rectangle 56"/>
          <p:cNvSpPr>
            <a:spLocks noChangeArrowheads="1"/>
          </p:cNvSpPr>
          <p:nvPr/>
        </p:nvSpPr>
        <p:spPr bwMode="auto">
          <a:xfrm>
            <a:off x="490439" y="827831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5" name="Freeform 68"/>
          <p:cNvSpPr>
            <a:spLocks/>
          </p:cNvSpPr>
          <p:nvPr/>
        </p:nvSpPr>
        <p:spPr bwMode="auto">
          <a:xfrm>
            <a:off x="421739" y="1013889"/>
            <a:ext cx="42863" cy="85725"/>
          </a:xfrm>
          <a:custGeom>
            <a:avLst/>
            <a:gdLst>
              <a:gd name="T0" fmla="*/ 0 w 120"/>
              <a:gd name="T1" fmla="*/ 0 h 241"/>
              <a:gd name="T2" fmla="*/ 120 w 120"/>
              <a:gd name="T3" fmla="*/ 120 h 241"/>
              <a:gd name="T4" fmla="*/ 0 w 120"/>
              <a:gd name="T5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" h="241">
                <a:moveTo>
                  <a:pt x="0" y="0"/>
                </a:moveTo>
                <a:lnTo>
                  <a:pt x="120" y="120"/>
                </a:lnTo>
                <a:lnTo>
                  <a:pt x="0" y="241"/>
                </a:lnTo>
              </a:path>
            </a:pathLst>
          </a:custGeom>
          <a:noFill/>
          <a:ln w="17463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" name="Rectangle 36"/>
          <p:cNvSpPr>
            <a:spLocks noChangeArrowheads="1"/>
          </p:cNvSpPr>
          <p:nvPr/>
        </p:nvSpPr>
        <p:spPr bwMode="auto">
          <a:xfrm>
            <a:off x="1378618" y="989646"/>
            <a:ext cx="14159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  <a:t>ВЫБОР РЫНКА</a:t>
            </a:r>
            <a:r>
              <a:rPr lang="en-US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  <a:t>. </a:t>
            </a:r>
            <a:r>
              <a:rPr lang="ru-RU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  <a:t>ПОИСК ПОКУПАТЕЛЯ</a:t>
            </a:r>
            <a:endParaRPr lang="ru-RU" sz="1200" spc="-20" dirty="0">
              <a:solidFill>
                <a:schemeClr val="accent4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07" name="Rectangle 36"/>
          <p:cNvSpPr>
            <a:spLocks noChangeArrowheads="1"/>
          </p:cNvSpPr>
          <p:nvPr/>
        </p:nvSpPr>
        <p:spPr bwMode="auto">
          <a:xfrm>
            <a:off x="1378618" y="1853742"/>
            <a:ext cx="160188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  <a:t>ПОДГОТОВКА ТОВАРОВ</a:t>
            </a:r>
            <a:r>
              <a:rPr lang="en-US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ru-RU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  <a:t>К ТРЕБОВАНИЯМ РЫНКА</a:t>
            </a:r>
            <a:endParaRPr lang="ru-RU" sz="1200" spc="-20" dirty="0">
              <a:solidFill>
                <a:schemeClr val="accent4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1400627" y="3096592"/>
            <a:ext cx="141595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  <a:t>ПЕРЕГОВОРЫ</a:t>
            </a:r>
            <a:endParaRPr lang="ru-RU" sz="1200" spc="-20" dirty="0">
              <a:solidFill>
                <a:schemeClr val="accent4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09" name="Rectangle 36"/>
          <p:cNvSpPr>
            <a:spLocks noChangeArrowheads="1"/>
          </p:cNvSpPr>
          <p:nvPr/>
        </p:nvSpPr>
        <p:spPr bwMode="auto">
          <a:xfrm>
            <a:off x="1378618" y="4236667"/>
            <a:ext cx="1574652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  <a:t>ПРОИЗВОДСТВО</a:t>
            </a:r>
            <a:endParaRPr lang="ru-RU" sz="1200" spc="-20" dirty="0">
              <a:solidFill>
                <a:schemeClr val="accent4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10" name="Rectangle 36"/>
          <p:cNvSpPr>
            <a:spLocks noChangeArrowheads="1"/>
          </p:cNvSpPr>
          <p:nvPr/>
        </p:nvSpPr>
        <p:spPr bwMode="auto">
          <a:xfrm>
            <a:off x="1378618" y="5175584"/>
            <a:ext cx="14159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  <a:t>ПОДГОТОВКА </a:t>
            </a:r>
            <a:br>
              <a:rPr lang="ru-RU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</a:br>
            <a:r>
              <a:rPr lang="ru-RU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  <a:t>К ЭКСПОРТУ/ ДОСТАВКА</a:t>
            </a:r>
            <a:endParaRPr lang="ru-RU" sz="1200" spc="-20" dirty="0">
              <a:solidFill>
                <a:schemeClr val="accent4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11" name="Rectangle 36"/>
          <p:cNvSpPr>
            <a:spLocks noChangeArrowheads="1"/>
          </p:cNvSpPr>
          <p:nvPr/>
        </p:nvSpPr>
        <p:spPr bwMode="auto">
          <a:xfrm>
            <a:off x="1400627" y="6352988"/>
            <a:ext cx="14159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200" spc="-20" dirty="0" smtClean="0">
                <a:solidFill>
                  <a:schemeClr val="accent4"/>
                </a:solidFill>
                <a:latin typeface="+mj-lt"/>
                <a:cs typeface="Helvetica" panose="020B0604020202020204" pitchFamily="34" charset="0"/>
              </a:rPr>
              <a:t>ВАЛЮТНЫЕ ПЛАТЕЖИ</a:t>
            </a:r>
            <a:endParaRPr lang="ru-RU" sz="1200" spc="-20" dirty="0">
              <a:solidFill>
                <a:schemeClr val="accent4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438847" y="954034"/>
            <a:ext cx="596443" cy="279114"/>
          </a:xfrm>
          <a:prstGeom prst="rect">
            <a:avLst/>
          </a:prstGeom>
          <a:solidFill>
            <a:srgbClr val="8A16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rgbClr val="FEFEFE"/>
                </a:solidFill>
                <a:latin typeface="Arial" panose="020B0604020202020204" pitchFamily="34" charset="0"/>
              </a:rPr>
              <a:t>ЦПЭ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4107680" y="954034"/>
            <a:ext cx="596443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3419872" y="1294566"/>
            <a:ext cx="626036" cy="279114"/>
          </a:xfrm>
          <a:prstGeom prst="rect">
            <a:avLst/>
          </a:prstGeom>
          <a:solidFill>
            <a:srgbClr val="81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ТП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5364088" y="701614"/>
            <a:ext cx="132074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Выставки</a:t>
            </a:r>
            <a:r>
              <a:rPr lang="ru-RU" sz="1200" dirty="0" smtClean="0">
                <a:latin typeface="+mn-lt"/>
              </a:rPr>
              <a:t>/ярмарки</a:t>
            </a:r>
            <a:endParaRPr lang="ru-RU" sz="1200" dirty="0">
              <a:latin typeface="+mn-lt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5370175" y="1294567"/>
            <a:ext cx="596443" cy="279114"/>
          </a:xfrm>
          <a:prstGeom prst="rect">
            <a:avLst/>
          </a:prstGeom>
          <a:solidFill>
            <a:srgbClr val="F1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50" b="1" dirty="0">
                <a:solidFill>
                  <a:srgbClr val="FEFEFE"/>
                </a:solidFill>
                <a:latin typeface="Arial" panose="020B0604020202020204" pitchFamily="34" charset="0"/>
              </a:rPr>
              <a:t>ФОИВ</a:t>
            </a:r>
            <a:endParaRPr lang="ru-RU" sz="1050" b="1" dirty="0"/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7602026" y="717894"/>
            <a:ext cx="10724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Бизнес-миссия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3438847" y="701614"/>
            <a:ext cx="10320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Исследование</a:t>
            </a:r>
          </a:p>
        </p:txBody>
      </p:sp>
      <p:sp>
        <p:nvSpPr>
          <p:cNvPr id="48" name="Rectangle 56"/>
          <p:cNvSpPr>
            <a:spLocks noChangeArrowheads="1"/>
          </p:cNvSpPr>
          <p:nvPr/>
        </p:nvSpPr>
        <p:spPr bwMode="auto">
          <a:xfrm>
            <a:off x="501594" y="1746920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9" name="Rectangle 56"/>
          <p:cNvSpPr>
            <a:spLocks noChangeArrowheads="1"/>
          </p:cNvSpPr>
          <p:nvPr/>
        </p:nvSpPr>
        <p:spPr bwMode="auto">
          <a:xfrm>
            <a:off x="501594" y="2930747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489644" y="4070820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" name="Rectangle 56"/>
          <p:cNvSpPr>
            <a:spLocks noChangeArrowheads="1"/>
          </p:cNvSpPr>
          <p:nvPr/>
        </p:nvSpPr>
        <p:spPr bwMode="auto">
          <a:xfrm>
            <a:off x="490439" y="5157470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2" name="Rectangle 56"/>
          <p:cNvSpPr>
            <a:spLocks noChangeArrowheads="1"/>
          </p:cNvSpPr>
          <p:nvPr/>
        </p:nvSpPr>
        <p:spPr bwMode="auto">
          <a:xfrm>
            <a:off x="501594" y="6219088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5370175" y="954034"/>
            <a:ext cx="596443" cy="279114"/>
          </a:xfrm>
          <a:prstGeom prst="rect">
            <a:avLst/>
          </a:prstGeom>
          <a:solidFill>
            <a:srgbClr val="8A16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rgbClr val="FEFEFE"/>
                </a:solidFill>
                <a:latin typeface="Arial" panose="020B0604020202020204" pitchFamily="34" charset="0"/>
              </a:rPr>
              <a:t>ЦПЭ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7627755" y="954034"/>
            <a:ext cx="596443" cy="279114"/>
          </a:xfrm>
          <a:prstGeom prst="rect">
            <a:avLst/>
          </a:prstGeom>
          <a:solidFill>
            <a:srgbClr val="8A16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rgbClr val="FEFEFE"/>
                </a:solidFill>
                <a:latin typeface="Arial" panose="020B0604020202020204" pitchFamily="34" charset="0"/>
              </a:rPr>
              <a:t>ЦПЭ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8274265" y="954034"/>
            <a:ext cx="596443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9" name="Rectangle 31"/>
          <p:cNvSpPr>
            <a:spLocks noChangeArrowheads="1"/>
          </p:cNvSpPr>
          <p:nvPr/>
        </p:nvSpPr>
        <p:spPr bwMode="auto">
          <a:xfrm>
            <a:off x="7647965" y="1294566"/>
            <a:ext cx="576233" cy="279114"/>
          </a:xfrm>
          <a:prstGeom prst="rect">
            <a:avLst/>
          </a:prstGeom>
          <a:solidFill>
            <a:srgbClr val="F1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rgbClr val="FEFEFE"/>
                </a:solidFill>
                <a:latin typeface="Arial" panose="020B0604020202020204" pitchFamily="34" charset="0"/>
              </a:rPr>
              <a:t>ФОИВ</a:t>
            </a:r>
            <a:endParaRPr lang="ru-RU" sz="1000" b="1" dirty="0"/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6041121" y="954034"/>
            <a:ext cx="596443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5370175" y="1720499"/>
            <a:ext cx="1613510" cy="17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95000"/>
              </a:lnSpc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Защита прав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ИС</a:t>
            </a:r>
            <a:endParaRPr lang="ru-RU" sz="1200" dirty="0">
              <a:latin typeface="+mn-lt"/>
            </a:endParaRP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7602026" y="1720499"/>
            <a:ext cx="155539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indent="0">
              <a:lnSpc>
                <a:spcPct val="95000"/>
              </a:lnSpc>
              <a:buClrTx/>
              <a:buSzTx/>
              <a:buFontTx/>
              <a:buNone/>
              <a:tabLst/>
            </a:pPr>
            <a:r>
              <a:rPr lang="ru-RU" sz="1200" dirty="0" smtClean="0">
                <a:latin typeface="+mn-lt"/>
              </a:rPr>
              <a:t>Разрешительные документы</a:t>
            </a:r>
            <a:endParaRPr lang="ru-RU" sz="1200" dirty="0">
              <a:latin typeface="+mn-lt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3438847" y="1709726"/>
            <a:ext cx="10611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+mn-lt"/>
              </a:rPr>
              <a:t>Сертификация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3432760" y="1961937"/>
            <a:ext cx="596443" cy="279114"/>
          </a:xfrm>
          <a:prstGeom prst="rect">
            <a:avLst/>
          </a:prstGeom>
          <a:solidFill>
            <a:srgbClr val="8A16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rgbClr val="FEFEFE"/>
                </a:solidFill>
                <a:latin typeface="Arial" panose="020B0604020202020204" pitchFamily="34" charset="0"/>
              </a:rPr>
              <a:t>ЦПЭ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4101593" y="1961937"/>
            <a:ext cx="596443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3432760" y="2278505"/>
            <a:ext cx="596443" cy="279114"/>
          </a:xfrm>
          <a:prstGeom prst="rect">
            <a:avLst/>
          </a:prstGeom>
          <a:solidFill>
            <a:srgbClr val="F1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50" b="1" dirty="0">
                <a:solidFill>
                  <a:srgbClr val="FEFEFE"/>
                </a:solidFill>
                <a:latin typeface="Arial" panose="020B0604020202020204" pitchFamily="34" charset="0"/>
              </a:rPr>
              <a:t>ФОИВ</a:t>
            </a:r>
            <a:endParaRPr lang="ru-RU" sz="1050" b="1" dirty="0"/>
          </a:p>
        </p:txBody>
      </p:sp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5376461" y="1961937"/>
            <a:ext cx="596443" cy="279114"/>
          </a:xfrm>
          <a:prstGeom prst="rect">
            <a:avLst/>
          </a:prstGeom>
          <a:solidFill>
            <a:srgbClr val="8A16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rgbClr val="FEFEFE"/>
                </a:solidFill>
                <a:latin typeface="Arial" panose="020B0604020202020204" pitchFamily="34" charset="0"/>
              </a:rPr>
              <a:t>ЦПЭ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6045294" y="1961937"/>
            <a:ext cx="596443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6" name="Rectangle 23"/>
          <p:cNvSpPr>
            <a:spLocks noChangeArrowheads="1"/>
          </p:cNvSpPr>
          <p:nvPr/>
        </p:nvSpPr>
        <p:spPr bwMode="auto">
          <a:xfrm>
            <a:off x="7647965" y="2132856"/>
            <a:ext cx="596443" cy="279114"/>
          </a:xfrm>
          <a:prstGeom prst="rect">
            <a:avLst/>
          </a:prstGeom>
          <a:solidFill>
            <a:srgbClr val="81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ТП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5364088" y="2703771"/>
            <a:ext cx="1618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Контракт (подготовка,</a:t>
            </a:r>
            <a:r>
              <a:rPr lang="ru-RU" sz="1200" dirty="0">
                <a:latin typeface="+mn-lt"/>
              </a:rPr>
              <a:t/>
            </a:r>
            <a:br>
              <a:rPr lang="ru-RU" sz="1200" dirty="0">
                <a:latin typeface="+mn-lt"/>
              </a:rPr>
            </a:br>
            <a:r>
              <a:rPr kumimoji="0" lang="ru-RU" sz="1200" b="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структура, экспертиза)</a:t>
            </a:r>
            <a:endParaRPr lang="ru-RU" sz="1200" dirty="0">
              <a:latin typeface="+mn-lt"/>
            </a:endParaRPr>
          </a:p>
        </p:txBody>
      </p:sp>
      <p:sp>
        <p:nvSpPr>
          <p:cNvPr id="88" name="Rectangle 34"/>
          <p:cNvSpPr>
            <a:spLocks noChangeArrowheads="1"/>
          </p:cNvSpPr>
          <p:nvPr/>
        </p:nvSpPr>
        <p:spPr bwMode="auto">
          <a:xfrm>
            <a:off x="7602027" y="2733073"/>
            <a:ext cx="1541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Перевод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на иностранный язык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9" name="Rectangle 34"/>
          <p:cNvSpPr>
            <a:spLocks noChangeArrowheads="1"/>
          </p:cNvSpPr>
          <p:nvPr/>
        </p:nvSpPr>
        <p:spPr bwMode="auto">
          <a:xfrm>
            <a:off x="3438846" y="2703772"/>
            <a:ext cx="199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+mn-lt"/>
              </a:rPr>
              <a:t>Организация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переговоров</a:t>
            </a:r>
          </a:p>
        </p:txBody>
      </p:sp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3438847" y="3106304"/>
            <a:ext cx="596443" cy="279114"/>
          </a:xfrm>
          <a:prstGeom prst="rect">
            <a:avLst/>
          </a:prstGeom>
          <a:solidFill>
            <a:srgbClr val="8A16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rgbClr val="FEFEFE"/>
                </a:solidFill>
                <a:latin typeface="Arial" panose="020B0604020202020204" pitchFamily="34" charset="0"/>
              </a:rPr>
              <a:t>ЦПЭ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91" name="Rectangle 21"/>
          <p:cNvSpPr>
            <a:spLocks noChangeArrowheads="1"/>
          </p:cNvSpPr>
          <p:nvPr/>
        </p:nvSpPr>
        <p:spPr bwMode="auto">
          <a:xfrm>
            <a:off x="4107680" y="3106304"/>
            <a:ext cx="596443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2" name="Rectangle 23"/>
          <p:cNvSpPr>
            <a:spLocks noChangeArrowheads="1"/>
          </p:cNvSpPr>
          <p:nvPr/>
        </p:nvSpPr>
        <p:spPr bwMode="auto">
          <a:xfrm>
            <a:off x="3419872" y="3446836"/>
            <a:ext cx="626036" cy="279114"/>
          </a:xfrm>
          <a:prstGeom prst="rect">
            <a:avLst/>
          </a:prstGeom>
          <a:solidFill>
            <a:srgbClr val="81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ТП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4" name="Rectangle 17"/>
          <p:cNvSpPr>
            <a:spLocks noChangeArrowheads="1"/>
          </p:cNvSpPr>
          <p:nvPr/>
        </p:nvSpPr>
        <p:spPr bwMode="auto">
          <a:xfrm>
            <a:off x="5372289" y="3106304"/>
            <a:ext cx="596443" cy="279114"/>
          </a:xfrm>
          <a:prstGeom prst="rect">
            <a:avLst/>
          </a:prstGeom>
          <a:solidFill>
            <a:srgbClr val="8A16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rgbClr val="FEFEFE"/>
                </a:solidFill>
                <a:latin typeface="Arial" panose="020B0604020202020204" pitchFamily="34" charset="0"/>
              </a:rPr>
              <a:t>ЦПЭ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15" name="Rectangle 21"/>
          <p:cNvSpPr>
            <a:spLocks noChangeArrowheads="1"/>
          </p:cNvSpPr>
          <p:nvPr/>
        </p:nvSpPr>
        <p:spPr bwMode="auto">
          <a:xfrm>
            <a:off x="6041122" y="3106304"/>
            <a:ext cx="596443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6" name="Rectangle 23"/>
          <p:cNvSpPr>
            <a:spLocks noChangeArrowheads="1"/>
          </p:cNvSpPr>
          <p:nvPr/>
        </p:nvSpPr>
        <p:spPr bwMode="auto">
          <a:xfrm>
            <a:off x="5364088" y="3446836"/>
            <a:ext cx="596443" cy="279114"/>
          </a:xfrm>
          <a:prstGeom prst="rect">
            <a:avLst/>
          </a:prstGeom>
          <a:solidFill>
            <a:srgbClr val="81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ТП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7" name="Rectangle 17"/>
          <p:cNvSpPr>
            <a:spLocks noChangeArrowheads="1"/>
          </p:cNvSpPr>
          <p:nvPr/>
        </p:nvSpPr>
        <p:spPr bwMode="auto">
          <a:xfrm>
            <a:off x="7647965" y="3140968"/>
            <a:ext cx="596443" cy="279114"/>
          </a:xfrm>
          <a:prstGeom prst="rect">
            <a:avLst/>
          </a:prstGeom>
          <a:solidFill>
            <a:srgbClr val="8A16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rgbClr val="FEFEFE"/>
                </a:solidFill>
                <a:latin typeface="Arial" panose="020B0604020202020204" pitchFamily="34" charset="0"/>
              </a:rPr>
              <a:t>ЦПЭ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18" name="Rectangle 34"/>
          <p:cNvSpPr>
            <a:spLocks noChangeArrowheads="1"/>
          </p:cNvSpPr>
          <p:nvPr/>
        </p:nvSpPr>
        <p:spPr bwMode="auto">
          <a:xfrm>
            <a:off x="6424246" y="4941168"/>
            <a:ext cx="25402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Консультирование по логистике </a:t>
            </a:r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3448635" y="4851644"/>
            <a:ext cx="2648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</a:rPr>
              <a:t>Консультирование по таможенной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</a:rPr>
            </a:br>
            <a:r>
              <a:rPr lang="ru-RU" sz="1200" dirty="0" smtClean="0"/>
              <a:t>и разрешительной документации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0" name="Rectangle 25"/>
          <p:cNvSpPr>
            <a:spLocks noChangeArrowheads="1"/>
          </p:cNvSpPr>
          <p:nvPr/>
        </p:nvSpPr>
        <p:spPr bwMode="auto">
          <a:xfrm>
            <a:off x="5361420" y="3851927"/>
            <a:ext cx="27768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</a:rPr>
              <a:t>Предэкспортное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</a:rPr>
              <a:t> финансирование</a:t>
            </a:r>
            <a:endParaRPr lang="ru-RU" sz="1200" dirty="0"/>
          </a:p>
        </p:txBody>
      </p:sp>
      <p:sp>
        <p:nvSpPr>
          <p:cNvPr id="121" name="Rectangle 34"/>
          <p:cNvSpPr>
            <a:spLocks noChangeArrowheads="1"/>
          </p:cNvSpPr>
          <p:nvPr/>
        </p:nvSpPr>
        <p:spPr bwMode="auto">
          <a:xfrm>
            <a:off x="3448635" y="3851927"/>
            <a:ext cx="13704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Обучение экспорту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75656" y="1663119"/>
            <a:ext cx="7200800" cy="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1400627" y="2645830"/>
            <a:ext cx="7200800" cy="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1400627" y="3786713"/>
            <a:ext cx="7200800" cy="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7"/>
          <p:cNvSpPr>
            <a:spLocks noChangeArrowheads="1"/>
          </p:cNvSpPr>
          <p:nvPr/>
        </p:nvSpPr>
        <p:spPr bwMode="auto">
          <a:xfrm>
            <a:off x="3448636" y="4079979"/>
            <a:ext cx="596443" cy="279114"/>
          </a:xfrm>
          <a:prstGeom prst="rect">
            <a:avLst/>
          </a:prstGeom>
          <a:solidFill>
            <a:srgbClr val="8A16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rgbClr val="FEFEFE"/>
                </a:solidFill>
                <a:latin typeface="Arial" panose="020B0604020202020204" pitchFamily="34" charset="0"/>
              </a:rPr>
              <a:t>ЦПЭ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25" name="Rectangle 21"/>
          <p:cNvSpPr>
            <a:spLocks noChangeArrowheads="1"/>
          </p:cNvSpPr>
          <p:nvPr/>
        </p:nvSpPr>
        <p:spPr bwMode="auto">
          <a:xfrm>
            <a:off x="4117469" y="4079979"/>
            <a:ext cx="596443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7" name="Rectangle 21"/>
          <p:cNvSpPr>
            <a:spLocks noChangeArrowheads="1"/>
          </p:cNvSpPr>
          <p:nvPr/>
        </p:nvSpPr>
        <p:spPr bwMode="auto">
          <a:xfrm>
            <a:off x="5361420" y="4079979"/>
            <a:ext cx="1226804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Группа 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8" name="Rectangle 21"/>
          <p:cNvSpPr>
            <a:spLocks noChangeArrowheads="1"/>
          </p:cNvSpPr>
          <p:nvPr/>
        </p:nvSpPr>
        <p:spPr bwMode="auto">
          <a:xfrm>
            <a:off x="5361420" y="4390505"/>
            <a:ext cx="1323414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Росэксимбанк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9" name="Rectangle 21"/>
          <p:cNvSpPr>
            <a:spLocks noChangeArrowheads="1"/>
          </p:cNvSpPr>
          <p:nvPr/>
        </p:nvSpPr>
        <p:spPr bwMode="auto">
          <a:xfrm>
            <a:off x="6731846" y="4390505"/>
            <a:ext cx="891308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ЭКСАР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1475656" y="4806070"/>
            <a:ext cx="7200800" cy="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7"/>
          <p:cNvSpPr>
            <a:spLocks noChangeArrowheads="1"/>
          </p:cNvSpPr>
          <p:nvPr/>
        </p:nvSpPr>
        <p:spPr bwMode="auto">
          <a:xfrm>
            <a:off x="3432507" y="5257626"/>
            <a:ext cx="596443" cy="279114"/>
          </a:xfrm>
          <a:prstGeom prst="rect">
            <a:avLst/>
          </a:prstGeom>
          <a:solidFill>
            <a:srgbClr val="8A16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rgbClr val="FEFEFE"/>
                </a:solidFill>
                <a:latin typeface="Arial" panose="020B0604020202020204" pitchFamily="34" charset="0"/>
              </a:rPr>
              <a:t>ЦПЭ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2" name="Rectangle 21"/>
          <p:cNvSpPr>
            <a:spLocks noChangeArrowheads="1"/>
          </p:cNvSpPr>
          <p:nvPr/>
        </p:nvSpPr>
        <p:spPr bwMode="auto">
          <a:xfrm>
            <a:off x="4101340" y="5257626"/>
            <a:ext cx="596443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3" name="Rectangle 23"/>
          <p:cNvSpPr>
            <a:spLocks noChangeArrowheads="1"/>
          </p:cNvSpPr>
          <p:nvPr/>
        </p:nvSpPr>
        <p:spPr bwMode="auto">
          <a:xfrm>
            <a:off x="3438487" y="5581224"/>
            <a:ext cx="557449" cy="279114"/>
          </a:xfrm>
          <a:prstGeom prst="rect">
            <a:avLst/>
          </a:prstGeom>
          <a:solidFill>
            <a:srgbClr val="81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ТП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5" name="Rectangle 21"/>
          <p:cNvSpPr>
            <a:spLocks noChangeArrowheads="1"/>
          </p:cNvSpPr>
          <p:nvPr/>
        </p:nvSpPr>
        <p:spPr bwMode="auto">
          <a:xfrm>
            <a:off x="7287925" y="5238118"/>
            <a:ext cx="596443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6" name="Rectangle 34"/>
          <p:cNvSpPr>
            <a:spLocks noChangeArrowheads="1"/>
          </p:cNvSpPr>
          <p:nvPr/>
        </p:nvSpPr>
        <p:spPr bwMode="auto">
          <a:xfrm>
            <a:off x="6446019" y="6021288"/>
            <a:ext cx="244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Страхование от неплатежей</a:t>
            </a:r>
          </a:p>
        </p:txBody>
      </p:sp>
      <p:sp>
        <p:nvSpPr>
          <p:cNvPr id="137" name="Rectangle 34"/>
          <p:cNvSpPr>
            <a:spLocks noChangeArrowheads="1"/>
          </p:cNvSpPr>
          <p:nvPr/>
        </p:nvSpPr>
        <p:spPr bwMode="auto">
          <a:xfrm>
            <a:off x="3419872" y="5980638"/>
            <a:ext cx="13794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Кредит покупателю</a:t>
            </a:r>
          </a:p>
        </p:txBody>
      </p:sp>
      <p:sp>
        <p:nvSpPr>
          <p:cNvPr id="138" name="Rectangle 21"/>
          <p:cNvSpPr>
            <a:spLocks noChangeArrowheads="1"/>
          </p:cNvSpPr>
          <p:nvPr/>
        </p:nvSpPr>
        <p:spPr bwMode="auto">
          <a:xfrm>
            <a:off x="3432506" y="6221607"/>
            <a:ext cx="1226804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Группа 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9" name="Rectangle 21"/>
          <p:cNvSpPr>
            <a:spLocks noChangeArrowheads="1"/>
          </p:cNvSpPr>
          <p:nvPr/>
        </p:nvSpPr>
        <p:spPr bwMode="auto">
          <a:xfrm>
            <a:off x="3432506" y="6533555"/>
            <a:ext cx="1323414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Росэксимбанк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0" name="Rectangle 21"/>
          <p:cNvSpPr>
            <a:spLocks noChangeArrowheads="1"/>
          </p:cNvSpPr>
          <p:nvPr/>
        </p:nvSpPr>
        <p:spPr bwMode="auto">
          <a:xfrm>
            <a:off x="6424246" y="6231677"/>
            <a:ext cx="1226804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Группа РЭЦ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6424246" y="6543625"/>
            <a:ext cx="891308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ЭКСАР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>
            <a:off x="1475656" y="5945084"/>
            <a:ext cx="7200800" cy="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2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5" y="980728"/>
            <a:ext cx="9036496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" pitchFamily="18" charset="0"/>
                <a:cs typeface="Times New Roman" pitchFamily="18" charset="0"/>
              </a:rPr>
              <a:t>Факторы, препятствующие динамичному наращиванию экспортного потенциала АПК региона:</a:t>
            </a:r>
            <a:endParaRPr lang="ru-RU" sz="2400" b="1" dirty="0">
              <a:solidFill>
                <a:srgbClr val="00206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964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высокие барьеры выхода на внешние рынки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(маркетинговые исследования, участие в зарубежных выставках, бизнес-миссиях, таможенные пошлины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запреты и ограничения на ввоз отдельной продукции;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неразвитость рынка логистических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околотаможенных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структур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регионе (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таможенные представители, склады временного хранения,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перевозчики, таможенно-логистические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центры сертификации и пр.);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недоступность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финансовых и кредитных инструментов для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МСП;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подготовленных кадров по экспорту;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недостаточная информированность 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следствие, низкая заинтересованность. 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Шапка сай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9E04F1A-6E9C-494E-902A-BC924AA3402C}"/>
              </a:ext>
            </a:extLst>
          </p:cNvPr>
          <p:cNvCxnSpPr/>
          <p:nvPr/>
        </p:nvCxnSpPr>
        <p:spPr>
          <a:xfrm>
            <a:off x="2637021" y="1916832"/>
            <a:ext cx="639947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43889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00"/>
                </a:solidFill>
                <a:latin typeface="Century" pitchFamily="18" charset="0"/>
              </a:rPr>
              <a:t>Создание </a:t>
            </a:r>
            <a:r>
              <a:rPr lang="ru-RU" sz="2400" b="1" dirty="0">
                <a:solidFill>
                  <a:srgbClr val="003300"/>
                </a:solidFill>
                <a:latin typeface="Century" pitchFamily="18" charset="0"/>
                <a:cs typeface="Times New Roman" pitchFamily="18" charset="0"/>
              </a:rPr>
              <a:t>системы продвижения и позиционирования продукции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  <a:cs typeface="Times New Roman" pitchFamily="18" charset="0"/>
              </a:rPr>
              <a:t>АПК Кузбасса</a:t>
            </a:r>
            <a:endParaRPr lang="ru-RU" sz="2400" b="1" dirty="0">
              <a:solidFill>
                <a:srgbClr val="003300"/>
              </a:solidFill>
              <a:latin typeface="Century" pitchFamily="18" charset="0"/>
            </a:endParaRPr>
          </a:p>
          <a:p>
            <a:r>
              <a:rPr lang="ru-RU" sz="2400" b="1" dirty="0" smtClean="0">
                <a:solidFill>
                  <a:srgbClr val="284678"/>
                </a:solidFill>
                <a:latin typeface="Century Gothic" panose="020B0502020202020204" pitchFamily="34" charset="0"/>
              </a:rPr>
              <a:t> </a:t>
            </a:r>
            <a:endParaRPr lang="ru-RU" sz="2400" b="1" dirty="0">
              <a:solidFill>
                <a:srgbClr val="284678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9E04F1A-6E9C-494E-902A-BC924AA3402C}"/>
              </a:ext>
            </a:extLst>
          </p:cNvPr>
          <p:cNvCxnSpPr/>
          <p:nvPr/>
        </p:nvCxnSpPr>
        <p:spPr>
          <a:xfrm>
            <a:off x="2364423" y="1196752"/>
            <a:ext cx="639947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3620494-725D-489E-AB32-3109A1CA3C96}"/>
              </a:ext>
            </a:extLst>
          </p:cNvPr>
          <p:cNvSpPr txBox="1"/>
          <p:nvPr/>
        </p:nvSpPr>
        <p:spPr>
          <a:xfrm>
            <a:off x="775496" y="1617589"/>
            <a:ext cx="83685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Оценка экспортного потенциала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АПК Кемеровской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области  (анализ ресурсов,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внешних рынков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выявление возможностей для экспорта кузбасской продукции)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кадров по экспорту продукции АПК в Кузбасской ГСХА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магистратура, профессиональная переподготовка), Школа экспорта РЭЦ (11 тренингов)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алгоритма выхода на внешний рынок кузбасской продукции АПК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Анализ барьеров на внешних рынках по каждой категории продукции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Выявление наиболее благоприятных стран для экспорта продукции АПК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Определение пула наиболее перспективных и потенциальных экспортеров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Поиск перспективных растущих рынков экспорта продукции АПК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Размещение и продвижение продукции на он-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торговых площадках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Alibaba.com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b="1" dirty="0" err="1">
                <a:latin typeface="Times New Roman" pitchFamily="18" charset="0"/>
                <a:cs typeface="Times New Roman" pitchFamily="18" charset="0"/>
              </a:rPr>
              <a:t>Tmall</a:t>
            </a:r>
            <a:r>
              <a:rPr lang="ru-RU" altLang="zh-CN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JD.com</a:t>
            </a:r>
            <a:r>
              <a:rPr lang="ru-RU" altLang="zh-CN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1688,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Lazada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Rakuten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eBay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Amazon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Etsy.com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участия в международных выставках,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бизнес-миссиях, форумах, биржах контактов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B2B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B2C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Государственная поддержка экспорта продукции АПК (РЭЦ-ЦПЭ)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содействующей экспорту продукции АПК инфраструктуры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Кооперация производителей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продукции АПК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-108520" y="1542202"/>
            <a:ext cx="884015" cy="686665"/>
          </a:xfrm>
          <a:prstGeom prst="roundRect">
            <a:avLst/>
          </a:prstGeom>
          <a:solidFill>
            <a:srgbClr val="4F7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A5243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21" y="1562226"/>
            <a:ext cx="478143" cy="618635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-108520" y="2492896"/>
            <a:ext cx="884015" cy="686665"/>
          </a:xfrm>
          <a:prstGeom prst="roundRect">
            <a:avLst/>
          </a:prstGeom>
          <a:solidFill>
            <a:srgbClr val="4F7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A5243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21" y="2485178"/>
            <a:ext cx="478143" cy="618635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>
            <a:off x="-108519" y="3395597"/>
            <a:ext cx="884015" cy="1286147"/>
          </a:xfrm>
          <a:prstGeom prst="roundRect">
            <a:avLst/>
          </a:prstGeom>
          <a:solidFill>
            <a:srgbClr val="EE7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83F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21" y="3729352"/>
            <a:ext cx="478143" cy="618635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/>
          <p:nvPr/>
        </p:nvSpPr>
        <p:spPr>
          <a:xfrm>
            <a:off x="-108522" y="4787687"/>
            <a:ext cx="884015" cy="976582"/>
          </a:xfrm>
          <a:prstGeom prst="roundRect">
            <a:avLst/>
          </a:prstGeom>
          <a:solidFill>
            <a:srgbClr val="EE7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83F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46" y="4890752"/>
            <a:ext cx="478143" cy="618635"/>
          </a:xfrm>
          <a:prstGeom prst="rect">
            <a:avLst/>
          </a:prstGeom>
        </p:spPr>
      </p:pic>
      <p:sp>
        <p:nvSpPr>
          <p:cNvPr id="53" name="Скругленный прямоугольник 52"/>
          <p:cNvSpPr/>
          <p:nvPr/>
        </p:nvSpPr>
        <p:spPr>
          <a:xfrm>
            <a:off x="-54812" y="5946282"/>
            <a:ext cx="884015" cy="865601"/>
          </a:xfrm>
          <a:prstGeom prst="roundRect">
            <a:avLst/>
          </a:prstGeom>
          <a:solidFill>
            <a:srgbClr val="F8B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A5243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41" y="5946282"/>
            <a:ext cx="478143" cy="618635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0" y="1542202"/>
            <a:ext cx="9004594" cy="686665"/>
          </a:xfrm>
          <a:prstGeom prst="rect">
            <a:avLst/>
          </a:prstGeom>
          <a:noFill/>
          <a:ln>
            <a:solidFill>
              <a:srgbClr val="4F7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2492896"/>
            <a:ext cx="9004594" cy="686665"/>
          </a:xfrm>
          <a:prstGeom prst="rect">
            <a:avLst/>
          </a:prstGeom>
          <a:noFill/>
          <a:ln>
            <a:solidFill>
              <a:srgbClr val="4F7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3583" y="3395597"/>
            <a:ext cx="9004595" cy="1286660"/>
          </a:xfrm>
          <a:prstGeom prst="rect">
            <a:avLst/>
          </a:prstGeom>
          <a:noFill/>
          <a:ln>
            <a:solidFill>
              <a:srgbClr val="EE7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0540" y="4766602"/>
            <a:ext cx="9004595" cy="1041665"/>
          </a:xfrm>
          <a:prstGeom prst="rect">
            <a:avLst/>
          </a:prstGeom>
          <a:noFill/>
          <a:ln>
            <a:solidFill>
              <a:srgbClr val="EE7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-8840" y="5946283"/>
            <a:ext cx="9004595" cy="865601"/>
          </a:xfrm>
          <a:prstGeom prst="rect">
            <a:avLst/>
          </a:prstGeom>
          <a:noFill/>
          <a:ln>
            <a:solidFill>
              <a:srgbClr val="F8B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F2BBD572-59C9-473A-92CD-1E2A59365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00" t="22593" r="17713" b="65400"/>
          <a:stretch/>
        </p:blipFill>
        <p:spPr>
          <a:xfrm>
            <a:off x="22022" y="70119"/>
            <a:ext cx="1506946" cy="14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03615"/>
              </p:ext>
            </p:extLst>
          </p:nvPr>
        </p:nvGraphicFramePr>
        <p:xfrm>
          <a:off x="-34639" y="836712"/>
          <a:ext cx="9218891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Презентация" r:id="rId4" imgW="6094361" imgH="3427618" progId="PowerPoint.Show.12">
                  <p:embed/>
                </p:oleObj>
              </mc:Choice>
              <mc:Fallback>
                <p:oleObj name="Презентация" r:id="rId4" imgW="609436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4639" y="836712"/>
                        <a:ext cx="9218891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6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КАК ВЫЙТИ НА ВНЕШНИЙ РЫНОК?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052736"/>
            <a:ext cx="75243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ИЗУЧИТЬ,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организовать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экспорт сельскохозяйственной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продовольственной продукции, </a:t>
            </a: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ВЫБРАТЬ рынок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сбыта и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иностранных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покупателей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требования по доступу продукции на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рынке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ОСВОИТЬ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техники ведения международных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переговоров,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РАССЧИТАТЬ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временные и финансовые затраты на оформление разрешительных документов при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экспорте,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ЗАПОЛНИТЬ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таможенную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декларацию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ВЫБРАТЬ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выгодную форму международных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расчетов,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ЗАКЛЮЧИТЬ внешнеторговый контракт,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МИНИМИЗИРОВАТЬ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риски валютного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контроля,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ОПТИМИЗИРОВАТЬ логистику,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ИСПОЛЬЗОВАТЬ меры государственной поддержки при экспорте,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ПРОВЕРИТЬ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готовность бизнеса к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экспорту!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w128h1281385326539compo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w128h1281385326483glo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8" y="41490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w128h1281385326585s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5" y="25649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w128h1281385326539che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132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0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614" y="0"/>
            <a:ext cx="714948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кадров по экспорту продукции АПК в Кузбасской ГСХА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2BBD572-59C9-473A-92CD-1E2A593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00" t="22593" r="17713" b="65400"/>
          <a:stretch/>
        </p:blipFill>
        <p:spPr>
          <a:xfrm>
            <a:off x="22022" y="70119"/>
            <a:ext cx="1506946" cy="143407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9E04F1A-6E9C-494E-902A-BC924AA3402C}"/>
              </a:ext>
            </a:extLst>
          </p:cNvPr>
          <p:cNvCxnSpPr/>
          <p:nvPr/>
        </p:nvCxnSpPr>
        <p:spPr>
          <a:xfrm>
            <a:off x="2364423" y="1052736"/>
            <a:ext cx="639947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Admin\Desktop\ЦМО\Школа бизнеса Экспорт АПК\4 тренинг\школа бизнеса _Экспорт АПК_ (2) (pdf.io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73105"/>
            <a:ext cx="4044345" cy="32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ЦМО\Школа бизнеса Экспорт АПК\2 тренинг\54257322_2033089483480556_123154605210075136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37613"/>
            <a:ext cx="3060403" cy="24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ЦМО\Школа бизнеса Экспорт АПК\The Green Kitchen Cookbo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97309"/>
            <a:ext cx="3257679" cy="325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ЦМО\Школа бизнеса Экспорт АПК\3 тренинг\DAY SPA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5" y="3617816"/>
            <a:ext cx="5739753" cy="32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реклама ДПО Экспорт АПК 310 ч. с 15.08.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523"/>
            <a:ext cx="9144000" cy="328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8" y="3140967"/>
            <a:ext cx="8747405" cy="344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низ стрелка 4"/>
          <p:cNvSpPr/>
          <p:nvPr/>
        </p:nvSpPr>
        <p:spPr>
          <a:xfrm>
            <a:off x="5940152" y="4453018"/>
            <a:ext cx="2736304" cy="54425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5940152" y="5167782"/>
            <a:ext cx="2736304" cy="54425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975" y="112531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Экспорт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несырьевой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продукции – источник роста российской экономики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38544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«Нужно снять здесь все административные барьеры, сформировать режим наибольшего благоприятствования для тех компаний, которые работают и выходят на внешние рынки. В течение ближайших шести лет мы должны практически удвоить объем </a:t>
            </a:r>
            <a:r>
              <a:rPr lang="ru-RU" sz="2000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несырьевого</a:t>
            </a:r>
            <a:r>
              <a:rPr lang="ru-RU" sz="2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неэнергетического экспорта до 250 млрд. долларов» (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Путин В.В.)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Шапка сай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Женя\Desktop\Desktop\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77036"/>
            <a:ext cx="2000832" cy="33238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517232"/>
            <a:ext cx="9217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Доля Кузбасса в российском экспорте*: 4,29%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несырьевых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товаров 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экспорте Кузбасса*: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18,77 %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*январь-март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2019 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40" y="260648"/>
            <a:ext cx="8291264" cy="13681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передел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несырьевого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неэнергетического экспорта Кузбасса занимает 9,12% в структуре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несырьевого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экспорта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(январь-март 2019 г.)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Презентация Microsoft PowerPoin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4570"/>
            <a:ext cx="917909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Нижний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передел </a:t>
            </a:r>
            <a:r>
              <a:rPr lang="ru-RU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несырьевого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неэнергетического экспорта Кузбасса занимает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71,75%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структуре </a:t>
            </a:r>
            <a:r>
              <a:rPr lang="ru-RU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несырьевого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экспорта</a:t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(январь-март 2019 г.)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C:\Users\Admin\Desktop\Презентация Microsoft PowerPoint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083" y="1988841"/>
            <a:ext cx="9639084" cy="48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ПРЕИМУЩЕСТВА ЭКСПОРТНОЙ ДЕЯТЕЛЬНОСТИ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275" y="1916832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4355" y="1970344"/>
            <a:ext cx="7272808" cy="3970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accent4"/>
                </a:solidFill>
              </a:rPr>
              <a:t>Эффективный инструмент развития предприятия</a:t>
            </a:r>
            <a:endParaRPr lang="ru-RU" sz="2200" dirty="0">
              <a:solidFill>
                <a:schemeClr val="accent4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4275" y="4581128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5</a:t>
            </a:r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4275" y="3903795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4</a:t>
            </a:r>
            <a:endParaRPr lang="ru-RU" sz="2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3212976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3</a:t>
            </a:r>
            <a:endParaRPr lang="ru-RU" sz="2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4275" y="2564904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2</a:t>
            </a:r>
            <a:endParaRPr lang="ru-RU" sz="2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24355" y="2618416"/>
            <a:ext cx="7128792" cy="3970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dirty="0" smtClean="0">
                <a:solidFill>
                  <a:schemeClr val="accent4"/>
                </a:solidFill>
              </a:rPr>
              <a:t>Увеличение объема продаж за счет новых рынков</a:t>
            </a:r>
            <a:endParaRPr lang="ru-RU" sz="2200" b="1" dirty="0">
              <a:solidFill>
                <a:schemeClr val="accent4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24355" y="3266488"/>
            <a:ext cx="6634596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accent4"/>
                </a:solidFill>
              </a:rPr>
              <a:t>Уменьшение себестоимости единицы продукции</a:t>
            </a:r>
            <a:endParaRPr lang="ru-RU" sz="2200" dirty="0">
              <a:solidFill>
                <a:schemeClr val="accent4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43526" y="4002130"/>
            <a:ext cx="7776864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accent4"/>
                </a:solidFill>
              </a:rPr>
              <a:t>Регулирование</a:t>
            </a:r>
            <a:r>
              <a:rPr lang="ru-RU" sz="2200" dirty="0">
                <a:solidFill>
                  <a:schemeClr val="accent4"/>
                </a:solidFill>
              </a:rPr>
              <a:t> </a:t>
            </a:r>
            <a:r>
              <a:rPr lang="ru-RU" sz="2200" dirty="0" smtClean="0">
                <a:solidFill>
                  <a:schemeClr val="accent4"/>
                </a:solidFill>
              </a:rPr>
              <a:t>сезонных колебаний на внутреннем рынке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43526" y="4680805"/>
            <a:ext cx="7589621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accent4"/>
                </a:solidFill>
              </a:rPr>
              <a:t>Увеличение прибыли и валютных ресурсов предприятия</a:t>
            </a:r>
            <a:endParaRPr lang="ru-RU" sz="2200" dirty="0">
              <a:solidFill>
                <a:schemeClr val="accent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4275" y="5313233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6</a:t>
            </a:r>
            <a:endParaRPr lang="ru-RU" sz="2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43525" y="5412911"/>
            <a:ext cx="7589621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accent4"/>
                </a:solidFill>
              </a:rPr>
              <a:t>Повышение конкурентоспособности продукции </a:t>
            </a:r>
            <a:endParaRPr lang="ru-RU" sz="2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ЖИЗНЕННЫЙ ЦИКЛ</a:t>
            </a:r>
            <a:br>
              <a:rPr lang="ru-RU" dirty="0" smtClean="0"/>
            </a:br>
            <a:r>
              <a:rPr lang="ru-RU" dirty="0" smtClean="0"/>
              <a:t>ЭКСПОРТНОГО ПРОЕКТА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305" y="1989084"/>
            <a:ext cx="1656184" cy="8402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4"/>
                </a:solidFill>
              </a:rPr>
              <a:t>Выбор рынка </a:t>
            </a: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>и </a:t>
            </a:r>
            <a:r>
              <a:rPr lang="ru-RU" dirty="0">
                <a:solidFill>
                  <a:schemeClr val="accent4"/>
                </a:solidFill>
              </a:rPr>
              <a:t>поиск покупателя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16385" y="5293841"/>
            <a:ext cx="2520280" cy="8402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4"/>
                </a:solidFill>
              </a:rPr>
              <a:t>Подготовка товара </a:t>
            </a: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>к </a:t>
            </a:r>
            <a:r>
              <a:rPr lang="ru-RU" dirty="0">
                <a:solidFill>
                  <a:schemeClr val="accent4"/>
                </a:solidFill>
              </a:rPr>
              <a:t>требованию рынка </a:t>
            </a: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>и</a:t>
            </a:r>
            <a:r>
              <a:rPr lang="ru-RU" dirty="0">
                <a:solidFill>
                  <a:schemeClr val="accent4"/>
                </a:solidFill>
              </a:rPr>
              <a:t>/или покупателя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12913" y="1490486"/>
            <a:ext cx="22674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accent4"/>
                </a:solidFill>
              </a:rPr>
              <a:t>Переговоры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accent4"/>
                </a:solidFill>
              </a:rPr>
              <a:t>с покупателем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accent4"/>
                </a:solidFill>
              </a:rPr>
              <a:t>и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accent4"/>
                </a:solidFill>
              </a:rPr>
              <a:t>заключение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accent4"/>
                </a:solidFill>
              </a:rPr>
              <a:t>внешнеторгового контракта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5336002"/>
            <a:ext cx="1636457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accent4"/>
                </a:solidFill>
              </a:rPr>
              <a:t>Производство товара на экспорт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20840" y="1832118"/>
            <a:ext cx="1630775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4"/>
                </a:solidFill>
              </a:rPr>
              <a:t>Таможенное </a:t>
            </a:r>
            <a:r>
              <a:rPr lang="ru-RU" dirty="0" smtClean="0">
                <a:solidFill>
                  <a:schemeClr val="accent4"/>
                </a:solidFill>
              </a:rPr>
              <a:t>оформление товара при экспорте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0193" y="5336001"/>
            <a:ext cx="1562856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4"/>
                </a:solidFill>
              </a:rPr>
              <a:t>Доставка товара (логистика)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381081" y="2081416"/>
            <a:ext cx="1584176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accent4"/>
                </a:solidFill>
              </a:rPr>
              <a:t>Оплата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accent4"/>
                </a:solidFill>
              </a:rPr>
              <a:t>(валютные </a:t>
            </a:r>
            <a:r>
              <a:rPr lang="ru-RU" dirty="0">
                <a:solidFill>
                  <a:schemeClr val="accent4"/>
                </a:solidFill>
              </a:rPr>
              <a:t>платежи) </a:t>
            </a:r>
          </a:p>
        </p:txBody>
      </p:sp>
      <p:pic>
        <p:nvPicPr>
          <p:cNvPr id="1027" name="Picture 3" descr="D:\cic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18"/>
          <a:stretch/>
        </p:blipFill>
        <p:spPr bwMode="auto">
          <a:xfrm>
            <a:off x="684337" y="2779258"/>
            <a:ext cx="7992119" cy="25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13054" y="709056"/>
            <a:ext cx="2929235" cy="957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Rectangle 56"/>
          <p:cNvSpPr>
            <a:spLocks noChangeArrowheads="1"/>
          </p:cNvSpPr>
          <p:nvPr/>
        </p:nvSpPr>
        <p:spPr bwMode="auto">
          <a:xfrm>
            <a:off x="108300" y="1023388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6" name="Rectangle 36"/>
          <p:cNvSpPr>
            <a:spLocks noChangeArrowheads="1"/>
          </p:cNvSpPr>
          <p:nvPr/>
        </p:nvSpPr>
        <p:spPr bwMode="auto">
          <a:xfrm>
            <a:off x="732291" y="1176922"/>
            <a:ext cx="1818477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400" spc="-20" dirty="0" smtClean="0">
                <a:solidFill>
                  <a:srgbClr val="002E5E"/>
                </a:solidFill>
                <a:latin typeface="+mj-lt"/>
                <a:cs typeface="Helvetica" panose="020B0604020202020204" pitchFamily="34" charset="0"/>
              </a:rPr>
              <a:t>НЕТАРИФНЫЕ МЕРЫ</a:t>
            </a:r>
            <a:endParaRPr lang="ru-RU" sz="1400" spc="-20" dirty="0">
              <a:solidFill>
                <a:srgbClr val="002E5E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07" name="Rectangle 36"/>
          <p:cNvSpPr>
            <a:spLocks noChangeArrowheads="1"/>
          </p:cNvSpPr>
          <p:nvPr/>
        </p:nvSpPr>
        <p:spPr bwMode="auto">
          <a:xfrm>
            <a:off x="728268" y="1772816"/>
            <a:ext cx="234410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400" spc="-20" dirty="0" smtClean="0">
                <a:solidFill>
                  <a:srgbClr val="002E5E"/>
                </a:solidFill>
                <a:latin typeface="+mj-lt"/>
                <a:cs typeface="Helvetica" panose="020B0604020202020204" pitchFamily="34" charset="0"/>
              </a:rPr>
              <a:t>МЕРЫ ЭКСПОРТНОГО КОНТРОЛЯ</a:t>
            </a:r>
          </a:p>
          <a:p>
            <a:pPr>
              <a:lnSpc>
                <a:spcPct val="80000"/>
              </a:lnSpc>
              <a:defRPr/>
            </a:pPr>
            <a:r>
              <a:rPr lang="ru-RU" sz="1100" spc="-20" dirty="0" smtClean="0">
                <a:solidFill>
                  <a:srgbClr val="002E5E"/>
                </a:solidFill>
                <a:latin typeface="+mj-lt"/>
                <a:cs typeface="Helvetica" panose="020B0604020202020204" pitchFamily="34" charset="0"/>
              </a:rPr>
              <a:t>(в т. ч. в отношении продукции военного назначения)</a:t>
            </a:r>
            <a:endParaRPr lang="ru-RU" sz="1100" spc="-20" dirty="0">
              <a:solidFill>
                <a:srgbClr val="002E5E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728268" y="2817068"/>
            <a:ext cx="1755501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400" spc="-20" dirty="0" smtClean="0">
                <a:solidFill>
                  <a:srgbClr val="002E5E"/>
                </a:solidFill>
                <a:latin typeface="+mj-lt"/>
                <a:cs typeface="Helvetica" panose="020B0604020202020204" pitchFamily="34" charset="0"/>
              </a:rPr>
              <a:t>МЕРЫ </a:t>
            </a:r>
            <a:br>
              <a:rPr lang="ru-RU" sz="1400" spc="-20" dirty="0" smtClean="0">
                <a:solidFill>
                  <a:srgbClr val="002E5E"/>
                </a:solidFill>
                <a:latin typeface="+mj-lt"/>
                <a:cs typeface="Helvetica" panose="020B0604020202020204" pitchFamily="34" charset="0"/>
              </a:rPr>
            </a:br>
            <a:r>
              <a:rPr lang="ru-RU" sz="1400" spc="-20" dirty="0" smtClean="0">
                <a:solidFill>
                  <a:srgbClr val="002E5E"/>
                </a:solidFill>
                <a:latin typeface="+mj-lt"/>
                <a:cs typeface="Helvetica" panose="020B0604020202020204" pitchFamily="34" charset="0"/>
              </a:rPr>
              <a:t>ТЕХНИЧЕСКОГО РЕГУЛИРОВАНИЯ</a:t>
            </a:r>
            <a:endParaRPr lang="ru-RU" sz="1400" spc="-20" dirty="0">
              <a:solidFill>
                <a:srgbClr val="002E5E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09" name="Rectangle 36"/>
          <p:cNvSpPr>
            <a:spLocks noChangeArrowheads="1"/>
          </p:cNvSpPr>
          <p:nvPr/>
        </p:nvSpPr>
        <p:spPr bwMode="auto">
          <a:xfrm>
            <a:off x="728269" y="4024747"/>
            <a:ext cx="204353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200" spc="-20" dirty="0" smtClean="0">
                <a:solidFill>
                  <a:srgbClr val="002E5E"/>
                </a:solidFill>
                <a:latin typeface="+mj-lt"/>
                <a:cs typeface="Helvetica" panose="020B0604020202020204" pitchFamily="34" charset="0"/>
              </a:rPr>
              <a:t>САНИТАРНО-ЭПИДЕМИОЛОГИЧЕСКИЕ ТРЕБОВАНИЯ</a:t>
            </a:r>
            <a:endParaRPr lang="ru-RU" sz="1200" spc="-20" dirty="0">
              <a:solidFill>
                <a:srgbClr val="002E5E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10" name="Rectangle 36"/>
          <p:cNvSpPr>
            <a:spLocks noChangeArrowheads="1"/>
          </p:cNvSpPr>
          <p:nvPr/>
        </p:nvSpPr>
        <p:spPr bwMode="auto">
          <a:xfrm>
            <a:off x="732291" y="4928159"/>
            <a:ext cx="1818477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400" spc="-20" dirty="0" smtClean="0">
                <a:solidFill>
                  <a:srgbClr val="002E5E"/>
                </a:solidFill>
                <a:latin typeface="+mj-lt"/>
                <a:cs typeface="Helvetica" panose="020B0604020202020204" pitchFamily="34" charset="0"/>
              </a:rPr>
              <a:t>КАРАНТИННЫЕ ФИТОСАНИТАРНЫЕ ТРЕБОВАНИЯ</a:t>
            </a:r>
            <a:endParaRPr lang="ru-RU" sz="1400" spc="-20" dirty="0">
              <a:solidFill>
                <a:srgbClr val="002E5E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11" name="Rectangle 36"/>
          <p:cNvSpPr>
            <a:spLocks noChangeArrowheads="1"/>
          </p:cNvSpPr>
          <p:nvPr/>
        </p:nvSpPr>
        <p:spPr bwMode="auto">
          <a:xfrm>
            <a:off x="728269" y="5661607"/>
            <a:ext cx="1755500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400" spc="-20" dirty="0" smtClean="0">
                <a:solidFill>
                  <a:srgbClr val="002E5E"/>
                </a:solidFill>
                <a:latin typeface="+mj-lt"/>
                <a:cs typeface="Helvetica" panose="020B0604020202020204" pitchFamily="34" charset="0"/>
              </a:rPr>
              <a:t>ВЕТЕРИНАРНЫЕ ТРЕБОВАНИЯ</a:t>
            </a:r>
            <a:endParaRPr lang="ru-RU" sz="1400" spc="-20" dirty="0">
              <a:solidFill>
                <a:srgbClr val="002E5E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8" name="Rectangle 56"/>
          <p:cNvSpPr>
            <a:spLocks noChangeArrowheads="1"/>
          </p:cNvSpPr>
          <p:nvPr/>
        </p:nvSpPr>
        <p:spPr bwMode="auto">
          <a:xfrm>
            <a:off x="108300" y="1853192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9" name="Rectangle 56"/>
          <p:cNvSpPr>
            <a:spLocks noChangeArrowheads="1"/>
          </p:cNvSpPr>
          <p:nvPr/>
        </p:nvSpPr>
        <p:spPr bwMode="auto">
          <a:xfrm>
            <a:off x="107504" y="2829248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107505" y="4000093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" name="Rectangle 56"/>
          <p:cNvSpPr>
            <a:spLocks noChangeArrowheads="1"/>
          </p:cNvSpPr>
          <p:nvPr/>
        </p:nvSpPr>
        <p:spPr bwMode="auto">
          <a:xfrm>
            <a:off x="108300" y="4939923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2" name="Rectangle 56"/>
          <p:cNvSpPr>
            <a:spLocks noChangeArrowheads="1"/>
          </p:cNvSpPr>
          <p:nvPr/>
        </p:nvSpPr>
        <p:spPr bwMode="auto">
          <a:xfrm>
            <a:off x="119455" y="5597543"/>
            <a:ext cx="479425" cy="4794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3072599" y="1285112"/>
            <a:ext cx="1385027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ФОИВы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3309252" y="1813789"/>
            <a:ext cx="899434" cy="2791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ФСТЭК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1" name="Rectangle 21"/>
          <p:cNvSpPr>
            <a:spLocks noChangeArrowheads="1"/>
          </p:cNvSpPr>
          <p:nvPr/>
        </p:nvSpPr>
        <p:spPr bwMode="auto">
          <a:xfrm>
            <a:off x="2941401" y="2929403"/>
            <a:ext cx="1643366" cy="2791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Росстандарт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15616" y="1700808"/>
            <a:ext cx="7200800" cy="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1115616" y="2492896"/>
            <a:ext cx="7200800" cy="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1115616" y="3645024"/>
            <a:ext cx="7200800" cy="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115616" y="4869160"/>
            <a:ext cx="7200800" cy="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1115616" y="5486752"/>
            <a:ext cx="7200800" cy="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21"/>
          <p:cNvSpPr>
            <a:spLocks noChangeArrowheads="1"/>
          </p:cNvSpPr>
          <p:nvPr/>
        </p:nvSpPr>
        <p:spPr bwMode="auto">
          <a:xfrm>
            <a:off x="3309252" y="2134062"/>
            <a:ext cx="899434" cy="2791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ФСВТС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5" name="Rectangle 21"/>
          <p:cNvSpPr>
            <a:spLocks noChangeArrowheads="1"/>
          </p:cNvSpPr>
          <p:nvPr/>
        </p:nvSpPr>
        <p:spPr bwMode="auto">
          <a:xfrm>
            <a:off x="3072599" y="927986"/>
            <a:ext cx="1385820" cy="279114"/>
          </a:xfrm>
          <a:prstGeom prst="rect">
            <a:avLst/>
          </a:prstGeom>
          <a:solidFill>
            <a:srgbClr val="002E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Минпромторг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6" name="Rectangle 21"/>
          <p:cNvSpPr>
            <a:spLocks noChangeArrowheads="1"/>
          </p:cNvSpPr>
          <p:nvPr/>
        </p:nvSpPr>
        <p:spPr bwMode="auto">
          <a:xfrm>
            <a:off x="2941217" y="5697698"/>
            <a:ext cx="1643550" cy="279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rgbClr val="002E5E"/>
                </a:solidFill>
              </a:rPr>
              <a:t>Россельхознадзор</a:t>
            </a:r>
            <a:endParaRPr lang="ru-RU" sz="1400" b="1" dirty="0">
              <a:solidFill>
                <a:srgbClr val="002E5E"/>
              </a:solidFill>
            </a:endParaRPr>
          </a:p>
        </p:txBody>
      </p:sp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7011025" y="980728"/>
            <a:ext cx="1953462" cy="22637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smtClean="0">
                <a:solidFill>
                  <a:srgbClr val="002E5E"/>
                </a:solidFill>
              </a:rPr>
              <a:t>Лицензия</a:t>
            </a:r>
            <a:endParaRPr lang="ru-RU" sz="1000" b="1" dirty="0">
              <a:solidFill>
                <a:srgbClr val="002E5E"/>
              </a:solidFill>
            </a:endParaRPr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7011025" y="1315843"/>
            <a:ext cx="1953462" cy="22637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smtClean="0">
                <a:solidFill>
                  <a:srgbClr val="002E5E"/>
                </a:solidFill>
              </a:rPr>
              <a:t>Заключение / Разрешение</a:t>
            </a:r>
            <a:endParaRPr lang="ru-RU" sz="1000" b="1" dirty="0">
              <a:solidFill>
                <a:srgbClr val="002E5E"/>
              </a:solidFill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7237335" y="2186806"/>
            <a:ext cx="1410449" cy="22637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smtClean="0">
                <a:solidFill>
                  <a:srgbClr val="002E5E"/>
                </a:solidFill>
              </a:rPr>
              <a:t>Разрешение</a:t>
            </a:r>
            <a:endParaRPr lang="ru-RU" sz="1000" b="1" dirty="0">
              <a:solidFill>
                <a:srgbClr val="002E5E"/>
              </a:solidFill>
            </a:endParaRP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7237334" y="1852899"/>
            <a:ext cx="1410450" cy="22637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smtClean="0">
                <a:solidFill>
                  <a:srgbClr val="002E5E"/>
                </a:solidFill>
              </a:rPr>
              <a:t>Лицензия</a:t>
            </a:r>
            <a:endParaRPr lang="ru-RU" sz="1000" b="1" dirty="0">
              <a:solidFill>
                <a:srgbClr val="002E5E"/>
              </a:solidFill>
            </a:endParaRP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6796673" y="5547712"/>
            <a:ext cx="2167814" cy="279114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smtClean="0">
                <a:solidFill>
                  <a:srgbClr val="002E5E"/>
                </a:solidFill>
              </a:rPr>
              <a:t>Ветеринарный сертификат</a:t>
            </a:r>
            <a:endParaRPr lang="ru-RU" sz="1000" b="1" dirty="0">
              <a:solidFill>
                <a:srgbClr val="002E5E"/>
              </a:solidFill>
            </a:endParaRPr>
          </a:p>
        </p:txBody>
      </p:sp>
      <p:sp>
        <p:nvSpPr>
          <p:cNvPr id="68" name="Rectangle 21"/>
          <p:cNvSpPr>
            <a:spLocks noChangeArrowheads="1"/>
          </p:cNvSpPr>
          <p:nvPr/>
        </p:nvSpPr>
        <p:spPr bwMode="auto">
          <a:xfrm>
            <a:off x="6796673" y="5041625"/>
            <a:ext cx="2167815" cy="279114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smtClean="0">
                <a:solidFill>
                  <a:srgbClr val="002E5E"/>
                </a:solidFill>
              </a:rPr>
              <a:t>Фитосанитарный сертификат</a:t>
            </a:r>
            <a:endParaRPr lang="ru-RU" sz="1000" b="1" dirty="0">
              <a:solidFill>
                <a:srgbClr val="002E5E"/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5669947" y="1076751"/>
            <a:ext cx="612710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665998" y="1424669"/>
            <a:ext cx="612710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5669947" y="1974315"/>
            <a:ext cx="612710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5687482" y="2274529"/>
            <a:ext cx="612710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2581216" y="3068961"/>
            <a:ext cx="3113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2604500" y="1236583"/>
            <a:ext cx="3113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21"/>
          <p:cNvSpPr>
            <a:spLocks noChangeArrowheads="1"/>
          </p:cNvSpPr>
          <p:nvPr/>
        </p:nvSpPr>
        <p:spPr bwMode="auto">
          <a:xfrm>
            <a:off x="6796673" y="5918820"/>
            <a:ext cx="2167814" cy="279114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smtClean="0">
                <a:solidFill>
                  <a:srgbClr val="002E5E"/>
                </a:solidFill>
              </a:rPr>
              <a:t>Разрешение на вывоз</a:t>
            </a:r>
            <a:endParaRPr lang="ru-RU" sz="1000" b="1" dirty="0">
              <a:solidFill>
                <a:srgbClr val="002E5E"/>
              </a:solidFill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5596773" y="5833962"/>
            <a:ext cx="3113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2941217" y="5040536"/>
            <a:ext cx="1643550" cy="279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rgbClr val="002E5E"/>
                </a:solidFill>
              </a:rPr>
              <a:t>Россельхознадзор</a:t>
            </a:r>
            <a:endParaRPr lang="ru-RU" sz="1400" b="1" dirty="0">
              <a:solidFill>
                <a:srgbClr val="002E5E"/>
              </a:solidFill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2581216" y="5180947"/>
            <a:ext cx="3113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5580112" y="5179635"/>
            <a:ext cx="3113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2581216" y="5843574"/>
            <a:ext cx="3113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2941401" y="3918356"/>
            <a:ext cx="1643366" cy="2791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Роспотребнадзор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2941401" y="4260839"/>
            <a:ext cx="1643366" cy="2791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Росаккредитация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2711491" y="4214623"/>
            <a:ext cx="181041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788024" y="3747865"/>
            <a:ext cx="1512168" cy="100811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ash"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rgbClr val="002E5E"/>
                </a:solidFill>
              </a:rPr>
              <a:t>Аккредитованные (аттестованные) лаборатории в национальных системах аккредитации (аттестации) </a:t>
            </a:r>
            <a:r>
              <a:rPr lang="ru-RU" sz="900" dirty="0" smtClean="0">
                <a:solidFill>
                  <a:srgbClr val="002E5E"/>
                </a:solidFill>
              </a:rPr>
              <a:t>в странах</a:t>
            </a:r>
            <a:r>
              <a:rPr lang="ru-RU" sz="900" dirty="0">
                <a:solidFill>
                  <a:srgbClr val="002E5E"/>
                </a:solidFill>
              </a:rPr>
              <a:t>/ </a:t>
            </a:r>
            <a:r>
              <a:rPr lang="ru-RU" sz="900" dirty="0" smtClean="0">
                <a:solidFill>
                  <a:srgbClr val="002E5E"/>
                </a:solidFill>
              </a:rPr>
              <a:t>в регионах </a:t>
            </a:r>
            <a:r>
              <a:rPr lang="ru-RU" sz="900" dirty="0">
                <a:solidFill>
                  <a:srgbClr val="002E5E"/>
                </a:solidFill>
              </a:rPr>
              <a:t>экспорта</a:t>
            </a:r>
            <a:endParaRPr lang="ru-RU" sz="1000" dirty="0">
              <a:solidFill>
                <a:srgbClr val="002E5E"/>
              </a:solidFill>
            </a:endParaRP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6491724" y="3914252"/>
            <a:ext cx="1249748" cy="77007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ash"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rgbClr val="002E5E"/>
                </a:solidFill>
              </a:rPr>
              <a:t>Аккредитованные органы по сертификации/ нотифицированные органы</a:t>
            </a:r>
            <a:endParaRPr lang="ru-RU" sz="1000" dirty="0">
              <a:solidFill>
                <a:srgbClr val="002E5E"/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2711491" y="2098270"/>
            <a:ext cx="181041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4588328" y="4239805"/>
            <a:ext cx="1440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21"/>
          <p:cNvSpPr>
            <a:spLocks noChangeArrowheads="1"/>
          </p:cNvSpPr>
          <p:nvPr/>
        </p:nvSpPr>
        <p:spPr bwMode="auto">
          <a:xfrm>
            <a:off x="7940048" y="4121501"/>
            <a:ext cx="1080120" cy="32074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smtClean="0">
                <a:solidFill>
                  <a:srgbClr val="002E5E"/>
                </a:solidFill>
              </a:rPr>
              <a:t>Декларация соответствия</a:t>
            </a:r>
            <a:endParaRPr lang="ru-RU" sz="1050" b="1" dirty="0">
              <a:solidFill>
                <a:srgbClr val="002E5E"/>
              </a:solidFill>
            </a:endParaRPr>
          </a:p>
        </p:txBody>
      </p:sp>
      <p:sp>
        <p:nvSpPr>
          <p:cNvPr id="75" name="Rectangle 21"/>
          <p:cNvSpPr>
            <a:spLocks noChangeArrowheads="1"/>
          </p:cNvSpPr>
          <p:nvPr/>
        </p:nvSpPr>
        <p:spPr bwMode="auto">
          <a:xfrm>
            <a:off x="7940049" y="3756029"/>
            <a:ext cx="1080120" cy="321224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smtClean="0">
                <a:solidFill>
                  <a:srgbClr val="002E5E"/>
                </a:solidFill>
              </a:rPr>
              <a:t>Сертификат соответствия</a:t>
            </a:r>
            <a:endParaRPr lang="ru-RU" sz="1050" b="1" dirty="0">
              <a:solidFill>
                <a:srgbClr val="002E5E"/>
              </a:solidFill>
            </a:endParaRPr>
          </a:p>
        </p:txBody>
      </p:sp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7940049" y="4484576"/>
            <a:ext cx="1080120" cy="32074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err="1" smtClean="0">
                <a:solidFill>
                  <a:srgbClr val="002E5E"/>
                </a:solidFill>
              </a:rPr>
              <a:t>Санэпидем</a:t>
            </a:r>
            <a:r>
              <a:rPr lang="ru-RU" sz="1000" b="1" dirty="0" smtClean="0">
                <a:solidFill>
                  <a:srgbClr val="002E5E"/>
                </a:solidFill>
              </a:rPr>
              <a:t> заключение</a:t>
            </a:r>
            <a:endParaRPr lang="ru-RU" sz="1050" b="1" dirty="0">
              <a:solidFill>
                <a:srgbClr val="002E5E"/>
              </a:solidFill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4588328" y="3068960"/>
            <a:ext cx="1440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6300192" y="4285476"/>
            <a:ext cx="1440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7956375" y="3112338"/>
            <a:ext cx="1080120" cy="32074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smtClean="0">
                <a:solidFill>
                  <a:srgbClr val="002E5E"/>
                </a:solidFill>
              </a:rPr>
              <a:t>Декларация соответствия</a:t>
            </a:r>
            <a:endParaRPr lang="ru-RU" sz="1050" b="1" dirty="0">
              <a:solidFill>
                <a:srgbClr val="002E5E"/>
              </a:solidFill>
            </a:endParaRPr>
          </a:p>
        </p:txBody>
      </p: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7956376" y="2746866"/>
            <a:ext cx="1080120" cy="321224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 smtClean="0">
                <a:solidFill>
                  <a:srgbClr val="002E5E"/>
                </a:solidFill>
              </a:rPr>
              <a:t>Сертификат соответствия</a:t>
            </a:r>
            <a:endParaRPr lang="ru-RU" sz="1050" b="1" dirty="0">
              <a:solidFill>
                <a:srgbClr val="002E5E"/>
              </a:solidFill>
            </a:endParaRPr>
          </a:p>
        </p:txBody>
      </p:sp>
      <p:sp>
        <p:nvSpPr>
          <p:cNvPr id="88" name="Rectangle 21"/>
          <p:cNvSpPr>
            <a:spLocks noChangeArrowheads="1"/>
          </p:cNvSpPr>
          <p:nvPr/>
        </p:nvSpPr>
        <p:spPr bwMode="auto">
          <a:xfrm>
            <a:off x="4788024" y="2564904"/>
            <a:ext cx="1510468" cy="100811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ash"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rgbClr val="002E5E"/>
                </a:solidFill>
              </a:rPr>
              <a:t>Аккредитованные (аттестованные) лаборатории в национальных системах аккредитации (аттестации) </a:t>
            </a:r>
            <a:r>
              <a:rPr lang="ru-RU" sz="900" dirty="0" smtClean="0">
                <a:solidFill>
                  <a:srgbClr val="002E5E"/>
                </a:solidFill>
              </a:rPr>
              <a:t>в странах</a:t>
            </a:r>
            <a:r>
              <a:rPr lang="ru-RU" sz="900" dirty="0">
                <a:solidFill>
                  <a:srgbClr val="002E5E"/>
                </a:solidFill>
              </a:rPr>
              <a:t>/ </a:t>
            </a:r>
            <a:r>
              <a:rPr lang="ru-RU" sz="900" dirty="0" smtClean="0">
                <a:solidFill>
                  <a:srgbClr val="002E5E"/>
                </a:solidFill>
              </a:rPr>
              <a:t>в регионах </a:t>
            </a:r>
            <a:r>
              <a:rPr lang="ru-RU" sz="900" dirty="0">
                <a:solidFill>
                  <a:srgbClr val="002E5E"/>
                </a:solidFill>
              </a:rPr>
              <a:t>экспорта</a:t>
            </a:r>
            <a:endParaRPr lang="ru-RU" sz="1000" dirty="0">
              <a:solidFill>
                <a:srgbClr val="002E5E"/>
              </a:solidFill>
            </a:endParaRPr>
          </a:p>
        </p:txBody>
      </p:sp>
      <p:sp>
        <p:nvSpPr>
          <p:cNvPr id="89" name="Rectangle 21"/>
          <p:cNvSpPr>
            <a:spLocks noChangeArrowheads="1"/>
          </p:cNvSpPr>
          <p:nvPr/>
        </p:nvSpPr>
        <p:spPr bwMode="auto">
          <a:xfrm>
            <a:off x="6479584" y="2708920"/>
            <a:ext cx="1249748" cy="77007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ash"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dirty="0">
                <a:solidFill>
                  <a:srgbClr val="002E5E"/>
                </a:solidFill>
              </a:rPr>
              <a:t>Аккредитованные органы по сертификации/ нотифицированные органы</a:t>
            </a:r>
            <a:endParaRPr lang="ru-RU" sz="1000" dirty="0">
              <a:solidFill>
                <a:srgbClr val="002E5E"/>
              </a:solidFill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>
            <a:off x="6298492" y="3102515"/>
            <a:ext cx="1440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7741472" y="4293096"/>
            <a:ext cx="1440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7744626" y="3973738"/>
            <a:ext cx="1440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7740352" y="4636782"/>
            <a:ext cx="1440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7729332" y="3260504"/>
            <a:ext cx="1440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7732486" y="2941146"/>
            <a:ext cx="144016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Заголовок 1"/>
          <p:cNvSpPr txBox="1">
            <a:spLocks/>
          </p:cNvSpPr>
          <p:nvPr/>
        </p:nvSpPr>
        <p:spPr>
          <a:xfrm>
            <a:off x="395536" y="31965"/>
            <a:ext cx="6192688" cy="8113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800" smtClean="0"/>
              <a:t>РАЗРЕШИТЕЛЬНЫЕ ДОКУМЕНТЫ ДЛЯ ЭКСПОРТА (ВЫВОЗА) </a:t>
            </a:r>
            <a:r>
              <a:rPr lang="ru-RU" sz="1400" smtClean="0"/>
              <a:t>(соблюдение ограничений)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53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446" y="1268760"/>
            <a:ext cx="8157042" cy="55892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Барьеры и ограничения на внешних рынках продукции АПК:</a:t>
            </a:r>
          </a:p>
          <a:p>
            <a:pPr marL="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Таможенно-тарифные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(ввозные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таможенные пошлины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 тарифные квоты)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контроля над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ценами (включая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дополнительные налоги 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сборы);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Нетарифные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(лицензирование, получение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иных разрешений на импорт, общие запреты на импорт в страну;</a:t>
            </a:r>
          </a:p>
          <a:p>
            <a:pPr marL="0" indent="0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Технические барьеры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(обязательные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требования к продукции и меры, связанные с процедурой оценки соответствия национальным стандартам 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нормам,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повышение технических требований в сфере экологической безопасности, безопасности продуктов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питания);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Санитарные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и фитосанитарные меры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– обязательные требования к продукции животного и растительного происхождения;</a:t>
            </a:r>
          </a:p>
          <a:p>
            <a:pPr marL="0" indent="0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Меры торговой защиты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– антидемпинговые, компенсационные и защитные меры, применяемые для нейтрализации негативного воздействия импорта на рынок импортирующей страны;</a:t>
            </a:r>
          </a:p>
          <a:p>
            <a:pPr marL="0" indent="0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Меры, затрагивающие конкуренцию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которые предоставляют исключительные или особые преференции одному или ограниченной группе экономических субъектов;</a:t>
            </a:r>
          </a:p>
          <a:p>
            <a:pPr marL="0" indent="0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Предотгрузочная инспекция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 аналогичные меры, связанные с обязательной проверкой товаров перед отправкой из экспортирующей страны;</a:t>
            </a: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Ограничения в отношении сбыта товара внутри импортирующей страны;</a:t>
            </a: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Ограничения в отношении участия иностранных компаний 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госзакупках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Шапка сай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03" y="2099088"/>
            <a:ext cx="478143" cy="6186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02" y="3596980"/>
            <a:ext cx="478143" cy="6186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96043" y="1598146"/>
            <a:ext cx="442007" cy="377348"/>
          </a:xfrm>
          <a:prstGeom prst="roundRect">
            <a:avLst/>
          </a:prstGeom>
          <a:solidFill>
            <a:srgbClr val="4F7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A5243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2" y="1598146"/>
            <a:ext cx="239072" cy="309318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329302" y="4215615"/>
            <a:ext cx="442007" cy="377348"/>
          </a:xfrm>
          <a:prstGeom prst="roundRect">
            <a:avLst/>
          </a:prstGeom>
          <a:solidFill>
            <a:srgbClr val="4F7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A5243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01" y="4215615"/>
            <a:ext cx="239072" cy="309318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77975" y="2145305"/>
            <a:ext cx="442007" cy="377348"/>
          </a:xfrm>
          <a:prstGeom prst="roundRect">
            <a:avLst/>
          </a:prstGeom>
          <a:solidFill>
            <a:srgbClr val="4F7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A5243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74" y="2145305"/>
            <a:ext cx="239072" cy="309318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77975" y="2872382"/>
            <a:ext cx="442007" cy="377348"/>
          </a:xfrm>
          <a:prstGeom prst="roundRect">
            <a:avLst/>
          </a:prstGeom>
          <a:solidFill>
            <a:srgbClr val="4F7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A5243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74" y="2872382"/>
            <a:ext cx="239072" cy="309318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303582" y="3575857"/>
            <a:ext cx="442007" cy="377348"/>
          </a:xfrm>
          <a:prstGeom prst="roundRect">
            <a:avLst/>
          </a:prstGeom>
          <a:solidFill>
            <a:srgbClr val="4F7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A5243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81" y="3575857"/>
            <a:ext cx="239072" cy="309318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303582" y="4869160"/>
            <a:ext cx="442007" cy="377348"/>
          </a:xfrm>
          <a:prstGeom prst="roundRect">
            <a:avLst/>
          </a:prstGeom>
          <a:solidFill>
            <a:srgbClr val="4F7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A5243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81" y="4869160"/>
            <a:ext cx="239072" cy="309318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303582" y="5517232"/>
            <a:ext cx="442007" cy="377348"/>
          </a:xfrm>
          <a:prstGeom prst="roundRect">
            <a:avLst/>
          </a:prstGeom>
          <a:solidFill>
            <a:srgbClr val="4F7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A524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81" y="5517232"/>
            <a:ext cx="239072" cy="309318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346579" y="6093296"/>
            <a:ext cx="442007" cy="377348"/>
          </a:xfrm>
          <a:prstGeom prst="roundRect">
            <a:avLst/>
          </a:prstGeom>
          <a:solidFill>
            <a:srgbClr val="4F7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A5243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78" y="6093296"/>
            <a:ext cx="239072" cy="3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760</Words>
  <Application>Microsoft Office PowerPoint</Application>
  <PresentationFormat>Экран (4:3)</PresentationFormat>
  <Paragraphs>194</Paragraphs>
  <Slides>16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Презентация</vt:lpstr>
      <vt:lpstr>РАЗВИТИЕ ЭКСПОРТНОГО ПОТЕНЦИАЛА АПК КУЗБАССА </vt:lpstr>
      <vt:lpstr>Презентация PowerPoint</vt:lpstr>
      <vt:lpstr>Экспорт несырьевой продукции – источник роста российской экономики</vt:lpstr>
      <vt:lpstr>Верхний передел несырьевого неэнергетического экспорта Кузбасса занимает 9,12% в структуре несырьевого экспорта (январь-март 2019 г.) </vt:lpstr>
      <vt:lpstr>Нижний передел несырьевого неэнергетического экспорта Кузбасса занимает 71,75% в структуре несырьевого экспорта (январь-март 2019 г.) </vt:lpstr>
      <vt:lpstr>ОСНОВНЫЕ ПРЕИМУЩЕСТВА ЭКСПОРТНОЙ ДЕЯТЕЛЬНОСТИ</vt:lpstr>
      <vt:lpstr>ЖИЗНЕННЫЙ ЦИКЛ ЭКСПОРТНОГО ПРОЕКТА</vt:lpstr>
      <vt:lpstr>Презентация PowerPoint</vt:lpstr>
      <vt:lpstr>Презентация PowerPoint</vt:lpstr>
      <vt:lpstr>ОБЩАЯ СХЕМА  ГОСУДАРСТВЕННОЙ ПОДДЕРЖКИ</vt:lpstr>
      <vt:lpstr>Факторы, препятствующие динамичному наращиванию экспортного потенциала АПК региона:</vt:lpstr>
      <vt:lpstr>Презентация PowerPoint</vt:lpstr>
      <vt:lpstr>Презентация PowerPoint</vt:lpstr>
      <vt:lpstr>КАК ВЫЙТИ НА ВНЕШНИЙ РЫНОК?</vt:lpstr>
      <vt:lpstr>Подготовка кадров по экспорту продукции АПК в Кузбасской ГСХА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продвижения продукции на экспорт: от поиска зарубежных партнеров до таможенного оформления  Докладчик: Балаганская Евгения Николаевна, тренер Школы экспорта РЭЦ в Кемеровской области, зам.начальника Центра международных отношений Кузбасской ГСХА </dc:title>
  <dc:creator>Admin</dc:creator>
  <cp:lastModifiedBy>Admin</cp:lastModifiedBy>
  <cp:revision>40</cp:revision>
  <dcterms:created xsi:type="dcterms:W3CDTF">2019-06-15T03:42:48Z</dcterms:created>
  <dcterms:modified xsi:type="dcterms:W3CDTF">2019-06-20T23:55:48Z</dcterms:modified>
</cp:coreProperties>
</file>